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7" r:id="rId4"/>
    <p:sldId id="258" r:id="rId5"/>
    <p:sldId id="259" r:id="rId6"/>
    <p:sldId id="260" r:id="rId7"/>
    <p:sldId id="276" r:id="rId8"/>
    <p:sldId id="261" r:id="rId9"/>
    <p:sldId id="277" r:id="rId10"/>
    <p:sldId id="278" r:id="rId11"/>
    <p:sldId id="283" r:id="rId12"/>
    <p:sldId id="282" r:id="rId13"/>
    <p:sldId id="281" r:id="rId14"/>
    <p:sldId id="284" r:id="rId15"/>
    <p:sldId id="287" r:id="rId16"/>
    <p:sldId id="285" r:id="rId17"/>
    <p:sldId id="286" r:id="rId18"/>
    <p:sldId id="290" r:id="rId19"/>
    <p:sldId id="289" r:id="rId20"/>
    <p:sldId id="291" r:id="rId21"/>
    <p:sldId id="292" r:id="rId22"/>
    <p:sldId id="293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D51B0-3137-452D-BE84-E7ABFF067DD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5044-E986-4FAD-B1ED-3D7D9D160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2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307FF1D-78BA-44BE-BD59-3F2A14359D3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786F897-B577-47E6-8930-BD53B0B88AD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D3AC4F6-13FB-41CD-A9B4-A473398DB85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E4B86BA-B842-4C25-B251-D4E18AA98A4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09BF2A4-A702-46F3-9243-51EB85C7E7C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F12BDA7-92B6-4944-81EA-D9F05FC3DBA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8FB608A-65D7-444D-973A-3128242F361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A48FB86-B59D-4834-8C7F-7F6C50758FE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E34AB64-8ACD-4B18-8B88-B954E9006A7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E701BBB-BE81-4850-B816-956A2163CCF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059C031-5D60-4545-88F9-2862C0D7289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DD859CB-7716-4D4F-A41E-01466145193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066C0FA-8C1E-4346-A753-652E357C6E0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1D8AA38-FA5A-4FF3-AFDE-AF7FFE6C5561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95FBD9A-5DA6-457D-BD30-8DBBA96CC65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F815F10-2346-4F45-874A-A32A7408BE3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F998A899-C5CA-4FBE-A184-AFA90214FE5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A381242-E89E-4B27-915A-3E3088C87BC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9A986E8-02FC-4CD4-9964-3D027576652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BC8B304-CDA2-4B18-BE00-728CD29EE70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B531962-534B-411A-84D5-9C45DEC8096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E5A5929-C8B1-4C2B-BEE9-367E072E54D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E9FA47E-BDC1-41F4-AC57-6CCD24BCB5A3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 noEditPoints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/>
          <p:nvPr/>
        </p:nvSpPr>
        <p:spPr>
          <a:xfrm>
            <a:off x="898295" y="971253"/>
            <a:ext cx="801912" cy="182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“</a:t>
            </a:r>
          </a:p>
        </p:txBody>
      </p:sp>
      <p:sp>
        <p:nvSpPr>
          <p:cNvPr id="13" name="TextBox 12"/>
          <p:cNvSpPr/>
          <p:nvPr/>
        </p:nvSpPr>
        <p:spPr>
          <a:xfrm>
            <a:off x="9330490" y="2613787"/>
            <a:ext cx="801912" cy="182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 noEditPoints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 noEditPoints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 noEditPoints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 noEditPoints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 noEditPoints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 noEditPoints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 noEditPoints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 noEditPoints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 noEditPoints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 noEditPoints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 noEditPoints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/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/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492754" y="645892"/>
            <a:ext cx="5978646" cy="2989187"/>
          </a:xfrm>
        </p:spPr>
        <p:txBody>
          <a:bodyPr>
            <a:normAutofit/>
          </a:bodyPr>
          <a:lstStyle/>
          <a:p>
            <a:r>
              <a:rPr lang="ru-RU" sz="4300" b="1" dirty="0">
                <a:solidFill>
                  <a:schemeClr val="tx1"/>
                </a:solidFill>
              </a:rPr>
              <a:t> </a:t>
            </a:r>
            <a:r>
              <a:rPr lang="ru-RU" sz="4300" b="1" dirty="0" smtClean="0">
                <a:solidFill>
                  <a:schemeClr val="tx1"/>
                </a:solidFill>
              </a:rPr>
              <a:t>«Дети</a:t>
            </a:r>
            <a:r>
              <a:rPr lang="ru-RU" sz="4300" b="1" dirty="0">
                <a:solidFill>
                  <a:schemeClr val="tx1"/>
                </a:solidFill>
              </a:rPr>
              <a:t>, не </a:t>
            </a:r>
            <a:r>
              <a:rPr lang="ru-RU" sz="4300" b="1" dirty="0" smtClean="0">
                <a:solidFill>
                  <a:schemeClr val="tx1"/>
                </a:solidFill>
              </a:rPr>
              <a:t>болейте»</a:t>
            </a:r>
            <a:r>
              <a:rPr lang="en-US" sz="4300" b="1" dirty="0" smtClean="0">
                <a:solidFill>
                  <a:schemeClr val="tx1"/>
                </a:solidFill>
              </a:rPr>
              <a:t> </a:t>
            </a:r>
            <a:endParaRPr lang="ru-RU" sz="43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7745537" y="2123239"/>
            <a:ext cx="4143781" cy="1469570"/>
          </a:xfrm>
        </p:spPr>
        <p:txBody>
          <a:bodyPr>
            <a:normAutofit/>
          </a:bodyPr>
          <a:lstStyle/>
          <a:p>
            <a:r>
              <a:rPr lang="ru-RU" b="1" dirty="0" smtClean="0"/>
              <a:t>Социальный </a:t>
            </a:r>
            <a:r>
              <a:rPr lang="ru-RU" b="1" dirty="0"/>
              <a:t>проект </a:t>
            </a:r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056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49646" y="-1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105528" y="296235"/>
            <a:ext cx="4440094" cy="699314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15350" y="-1573569"/>
            <a:ext cx="3238212" cy="3173448"/>
          </a:xfrm>
          <a:prstGeom prst="rect">
            <a:avLst/>
          </a:prstGeom>
          <a:effectLst/>
        </p:spPr>
      </p:pic>
      <p:pic>
        <p:nvPicPr>
          <p:cNvPr id="10" name="Рисунок 9" descr="Изображение выглядит как стена, человек, внутренний  Автоматически созданное описание"/>
          <p:cNvPicPr>
            <a:picLocks noChangeAspect="1"/>
          </p:cNvPicPr>
          <p:nvPr/>
        </p:nvPicPr>
        <p:blipFill>
          <a:blip r:embed="rId6"/>
          <a:srcRect l="27646" t="478" r="14885" b="-428"/>
          <a:stretch/>
        </p:blipFill>
        <p:spPr>
          <a:xfrm>
            <a:off x="1591199" y="1907977"/>
            <a:ext cx="3735398" cy="427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/>
          <p:nvPr/>
        </p:nvSpPr>
        <p:spPr>
          <a:xfrm>
            <a:off x="7694023" y="3997234"/>
            <a:ext cx="3513908" cy="39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/>
          <p:nvPr/>
        </p:nvSpPr>
        <p:spPr>
          <a:xfrm>
            <a:off x="8856616" y="6204858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 год, Чита</a:t>
            </a:r>
            <a:endParaRPr lang="ru-RU" dirty="0"/>
          </a:p>
        </p:txBody>
      </p:sp>
      <p:sp>
        <p:nvSpPr>
          <p:cNvPr id="14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">
          <a:xfrm rot="5400000" flipH="1">
            <a:off x="289456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29" name="Рисунок 28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941444" y="99312"/>
            <a:ext cx="1551310" cy="112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LEGO-</a:t>
            </a:r>
            <a:r>
              <a:rPr lang="ru-RU" dirty="0"/>
              <a:t>терапия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805274" y="1382515"/>
            <a:ext cx="3431229" cy="4574971"/>
          </a:xfrm>
          <a:prstGeom prst="rect">
            <a:avLst/>
          </a:prstGeom>
          <a:ln w="14605"/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970913" y="1318846"/>
            <a:ext cx="3465382" cy="4620509"/>
          </a:xfrm>
          <a:prstGeom prst="rect">
            <a:avLst/>
          </a:prstGeom>
          <a:ln w="14605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LEGO-</a:t>
            </a:r>
            <a:r>
              <a:rPr lang="ru-RU" dirty="0"/>
              <a:t>терапия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58602" y="1451586"/>
            <a:ext cx="4804638" cy="4080951"/>
          </a:xfrm>
          <a:prstGeom prst="rect">
            <a:avLst/>
          </a:prstGeom>
          <a:ln w="14605"/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109620" y="1401559"/>
            <a:ext cx="4102836" cy="4099040"/>
          </a:xfrm>
          <a:prstGeom prst="rect">
            <a:avLst/>
          </a:prstGeom>
          <a:ln 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LEGO-</a:t>
            </a:r>
            <a:r>
              <a:rPr lang="ru-RU" dirty="0"/>
              <a:t>терапия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42823" y="1480601"/>
            <a:ext cx="5610541" cy="4207906"/>
          </a:xfrm>
          <a:prstGeom prst="rect">
            <a:avLst/>
          </a:prstGeom>
          <a:ln w="19050"/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742292" y="1480602"/>
            <a:ext cx="4182252" cy="4178384"/>
          </a:xfrm>
          <a:prstGeom prst="rect">
            <a:avLst/>
          </a:prstGeom>
          <a:ln 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ART-</a:t>
            </a:r>
            <a:r>
              <a:rPr lang="ru-RU" dirty="0"/>
              <a:t>терапия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985227" y="1771331"/>
            <a:ext cx="9146377" cy="4195481"/>
          </a:xfrm>
        </p:spPr>
        <p:txBody>
          <a:bodyPr/>
          <a:lstStyle/>
          <a:p>
            <a:pPr algn="just"/>
            <a:r>
              <a:rPr lang="ru-RU" sz="2400" dirty="0" smtClean="0"/>
              <a:t>Развитие творческих способностей, воображения. </a:t>
            </a:r>
            <a:endParaRPr sz="2400"/>
          </a:p>
          <a:p>
            <a:pPr algn="just"/>
            <a:r>
              <a:rPr lang="ru-RU" sz="2400" dirty="0" smtClean="0"/>
              <a:t>Укрепление нейронных связей головного мозга (мелкая моторика). </a:t>
            </a:r>
            <a:endParaRPr sz="2400"/>
          </a:p>
          <a:p>
            <a:pPr algn="just"/>
            <a:r>
              <a:rPr lang="ru-RU" sz="2400" dirty="0" smtClean="0"/>
              <a:t>Игра в командах (социализация и адаптация).</a:t>
            </a:r>
            <a:endParaRPr sz="2400"/>
          </a:p>
          <a:p>
            <a:r>
              <a:rPr lang="ru-RU" sz="2400" dirty="0" smtClean="0"/>
              <a:t>Снижение стресса (снижение кортизола, повышение </a:t>
            </a:r>
            <a:r>
              <a:rPr lang="ru-RU" sz="2400" dirty="0" err="1" smtClean="0"/>
              <a:t>эндорфинов</a:t>
            </a:r>
            <a:r>
              <a:rPr lang="ru-RU" sz="2400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ART-</a:t>
            </a:r>
            <a:r>
              <a:rPr lang="ru-RU" dirty="0"/>
              <a:t>терапия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97534" y="1616852"/>
            <a:ext cx="3203007" cy="4108370"/>
          </a:xfrm>
          <a:prstGeom prst="rect">
            <a:avLst/>
          </a:prstGeom>
          <a:ln w="25400"/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286507" y="1644103"/>
            <a:ext cx="7207350" cy="4065395"/>
          </a:xfrm>
          <a:prstGeom prst="rect">
            <a:avLst/>
          </a:prstGeom>
          <a:ln w="2540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ART-</a:t>
            </a:r>
            <a:r>
              <a:rPr lang="ru-RU" dirty="0"/>
              <a:t>терапия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27685" y="1653187"/>
            <a:ext cx="4562917" cy="3422189"/>
          </a:xfrm>
          <a:prstGeom prst="rect">
            <a:avLst/>
          </a:prstGeom>
          <a:blipFill>
            <a:blip r:embed="rId7"/>
            <a:srcRect/>
            <a:stretch>
              <a:fillRect/>
            </a:stretch>
          </a:blipFill>
          <a:ln w="19050"/>
        </p:spPr>
      </p:pic>
      <p:pic>
        <p:nvPicPr>
          <p:cNvPr id="8" name="Picture 6" descr="https://pp.userapi.com/c855632/v855632596/2b159/Qpy6Iianb-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42512" y="1620859"/>
            <a:ext cx="4617001" cy="3462751"/>
          </a:xfrm>
          <a:prstGeom prst="roundRect">
            <a:avLst/>
          </a:prstGeom>
          <a:noFill/>
          <a:ln w="19050"/>
        </p:spPr>
      </p:pic>
      <p:sp>
        <p:nvSpPr>
          <p:cNvPr id="9" name="TextBox 8"/>
          <p:cNvSpPr txBox="1"/>
          <p:nvPr/>
        </p:nvSpPr>
        <p:spPr>
          <a:xfrm>
            <a:off x="838705" y="5168480"/>
            <a:ext cx="9041524" cy="669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/>
              <a:t>"</a:t>
            </a:r>
            <a:r>
              <a:rPr lang="ru-RU" dirty="0" err="1"/>
              <a:t>Добропожаловать</a:t>
            </a:r>
            <a:r>
              <a:rPr lang="ru-RU" dirty="0"/>
              <a:t> , Весна!" в ГУЗ Краевая детская клиническая больница (КДКБ) и ГУЗ </a:t>
            </a:r>
            <a:r>
              <a:rPr lang="ru-RU" dirty="0" smtClean="0"/>
              <a:t>Забайкальский Краевой </a:t>
            </a:r>
            <a:r>
              <a:rPr lang="ru-RU" dirty="0"/>
              <a:t>онкологический диспансер </a:t>
            </a:r>
            <a:r>
              <a:rPr lang="ru-RU" dirty="0" smtClean="0"/>
              <a:t>(ЗКОД</a:t>
            </a:r>
            <a:r>
              <a:rPr lang="ru-RU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ART-</a:t>
            </a:r>
            <a:r>
              <a:rPr lang="ru-RU" dirty="0"/>
              <a:t>терапия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712724" y="5241206"/>
            <a:ext cx="6639346" cy="3713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"День космонавтики" в ГУЗ </a:t>
            </a:r>
            <a:r>
              <a:rPr lang="ru-RU" dirty="0" smtClean="0"/>
              <a:t>ЗКОД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33822" y="1771272"/>
            <a:ext cx="4462998" cy="3347248"/>
          </a:xfrm>
          <a:prstGeom prst="rect">
            <a:avLst/>
          </a:prstGeom>
          <a:ln w="25400"/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424479" y="1748932"/>
            <a:ext cx="5951292" cy="3338733"/>
          </a:xfrm>
          <a:prstGeom prst="rect">
            <a:avLst/>
          </a:prstGeom>
          <a:ln w="25400"/>
        </p:spPr>
      </p:pic>
      <p:sp>
        <p:nvSpPr>
          <p:cNvPr id="10" name="TextBox 9"/>
          <p:cNvSpPr txBox="1"/>
          <p:nvPr/>
        </p:nvSpPr>
        <p:spPr>
          <a:xfrm>
            <a:off x="5843682" y="5232063"/>
            <a:ext cx="2701672" cy="429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2000"/>
              <a:t>"Пасха" в ГУЗ КДКБ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ART-</a:t>
            </a:r>
            <a:r>
              <a:rPr lang="ru-RU" dirty="0"/>
              <a:t>терапия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872502" y="5479285"/>
            <a:ext cx="9279517" cy="63477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"Ко дню победы" в </a:t>
            </a:r>
            <a:r>
              <a:rPr lang="ru-RU" dirty="0" smtClean="0"/>
              <a:t>ГУЗ Забайкальский </a:t>
            </a:r>
            <a:r>
              <a:rPr lang="ru-RU" dirty="0"/>
              <a:t>Краевой Онкологичесий Диспансер </a:t>
            </a:r>
            <a:r>
              <a:rPr lang="ru-RU" dirty="0" smtClean="0"/>
              <a:t>(ЗКОД</a:t>
            </a:r>
            <a:r>
              <a:rPr lang="ru-RU" dirty="0"/>
              <a:t>)</a:t>
            </a:r>
            <a:br>
              <a:rPr lang="ru-RU" dirty="0"/>
            </a:br>
            <a:r>
              <a:rPr lang="ru-RU" dirty="0"/>
              <a:t>(военные песни под гитару)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446993" y="1541360"/>
            <a:ext cx="3802532" cy="3802531"/>
          </a:xfrm>
          <a:prstGeom prst="rect">
            <a:avLst/>
          </a:prstGeom>
          <a:ln w="25400"/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737204" y="1498768"/>
            <a:ext cx="3851380" cy="3851381"/>
          </a:xfrm>
          <a:prstGeom prst="rect">
            <a:avLst/>
          </a:prstGeom>
          <a:ln w="2540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реализации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103312" y="1989334"/>
            <a:ext cx="9146377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Проект находится на стадии реализации</a:t>
            </a:r>
            <a:endParaRPr sz="2400"/>
          </a:p>
          <a:p>
            <a:r>
              <a:rPr lang="ru-RU" sz="2400" b="1" dirty="0" smtClean="0"/>
              <a:t>Старт</a:t>
            </a:r>
            <a:r>
              <a:rPr lang="ru-RU" sz="2400" dirty="0" smtClean="0"/>
              <a:t>: январь 2019 года </a:t>
            </a:r>
            <a:endParaRPr sz="2400"/>
          </a:p>
          <a:p>
            <a:r>
              <a:rPr lang="ru-RU" sz="2400" b="1" dirty="0" smtClean="0"/>
              <a:t>Окончание</a:t>
            </a:r>
            <a:r>
              <a:rPr lang="ru-RU" sz="2400" dirty="0" smtClean="0"/>
              <a:t>: апрель 2020 года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ru-RU" dirty="0" smtClean="0"/>
              <a:t>Финансирование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912560" y="1798582"/>
            <a:ext cx="9146377" cy="4195481"/>
          </a:xfrm>
        </p:spPr>
        <p:txBody>
          <a:bodyPr/>
          <a:lstStyle/>
          <a:p>
            <a:pPr algn="just"/>
            <a:r>
              <a:rPr lang="ru-RU" sz="2400" dirty="0" smtClean="0"/>
              <a:t>Проезд для перевозки наборов в отделения за счет средств секции дополнительного образования по робототехнике «Лига Роботов Чита»  (</a:t>
            </a:r>
            <a:r>
              <a:rPr lang="en-US" sz="2400" dirty="0" smtClean="0"/>
              <a:t>LEGO-</a:t>
            </a:r>
            <a:r>
              <a:rPr lang="ru-RU" sz="2400" dirty="0" smtClean="0"/>
              <a:t>терапия).</a:t>
            </a:r>
            <a:endParaRPr sz="2400" dirty="0"/>
          </a:p>
          <a:p>
            <a:pPr algn="just"/>
            <a:r>
              <a:rPr lang="ru-RU" sz="2400" dirty="0" smtClean="0"/>
              <a:t>Закупка необходимого материала для творчества за счет личных средств (</a:t>
            </a:r>
            <a:r>
              <a:rPr lang="en-US" sz="2400" dirty="0" smtClean="0"/>
              <a:t>ART</a:t>
            </a:r>
            <a:r>
              <a:rPr lang="ru-RU" sz="2400" dirty="0" smtClean="0"/>
              <a:t>-терапия).</a:t>
            </a:r>
          </a:p>
          <a:p>
            <a:pPr algn="just"/>
            <a:r>
              <a:rPr lang="ru-RU" sz="2400" dirty="0" smtClean="0"/>
              <a:t>Новые наборы конструкторов «</a:t>
            </a:r>
            <a:r>
              <a:rPr lang="en-US" sz="2400" dirty="0" smtClean="0"/>
              <a:t>LEGO</a:t>
            </a:r>
            <a:r>
              <a:rPr lang="ru-RU" sz="2400" dirty="0" smtClean="0"/>
              <a:t>»</a:t>
            </a:r>
            <a:r>
              <a:rPr lang="en-US" sz="2400" dirty="0" smtClean="0"/>
              <a:t> </a:t>
            </a:r>
            <a:r>
              <a:rPr lang="ru-RU" sz="2400" dirty="0" smtClean="0"/>
              <a:t>для детей дошкольного возраста.</a:t>
            </a:r>
          </a:p>
          <a:p>
            <a:pPr marL="0" indent="0" algn="just">
              <a:buNone/>
            </a:pPr>
            <a:endParaRPr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60555" y="1427631"/>
            <a:ext cx="10614070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Ежегодно госпитализируется 52,9 </a:t>
            </a:r>
            <a:r>
              <a:rPr lang="ru-RU" sz="2400" dirty="0" smtClean="0"/>
              <a:t>тыс. </a:t>
            </a:r>
            <a:r>
              <a:rPr lang="ru-RU" sz="2400" dirty="0"/>
              <a:t>детей (статистика 2017 </a:t>
            </a:r>
            <a:r>
              <a:rPr lang="ru-RU" sz="2400" dirty="0" smtClean="0"/>
              <a:t>г.) </a:t>
            </a:r>
            <a:r>
              <a:rPr lang="ru-RU" sz="2400" dirty="0"/>
              <a:t>только в ГУЗ Краевая детская </a:t>
            </a:r>
            <a:r>
              <a:rPr lang="ru-RU" sz="2400" dirty="0" smtClean="0"/>
              <a:t>клиническая </a:t>
            </a:r>
            <a:r>
              <a:rPr lang="ru-RU" sz="2400" dirty="0"/>
              <a:t>больница </a:t>
            </a:r>
            <a:r>
              <a:rPr lang="ru-RU" sz="2400" dirty="0" smtClean="0"/>
              <a:t>1 </a:t>
            </a:r>
            <a:r>
              <a:rPr lang="ru-RU" sz="2400" dirty="0"/>
              <a:t>(далее КДКБ1).</a:t>
            </a:r>
            <a:endParaRPr sz="2400" dirty="0"/>
          </a:p>
          <a:p>
            <a:r>
              <a:rPr lang="ru-RU" sz="2400" dirty="0"/>
              <a:t>Средняя длительность госпитализации в </a:t>
            </a:r>
            <a:r>
              <a:rPr lang="ru-RU" sz="2400" dirty="0" smtClean="0"/>
              <a:t>отделениях </a:t>
            </a:r>
            <a:r>
              <a:rPr lang="ru-RU" sz="2400" dirty="0"/>
              <a:t>КДКБ 1 2 недели. </a:t>
            </a:r>
            <a:endParaRPr sz="2400" dirty="0"/>
          </a:p>
          <a:p>
            <a:pPr algn="just"/>
            <a:r>
              <a:rPr lang="ru-RU" sz="2400" dirty="0"/>
              <a:t>Больше 80% из госпитализированных </a:t>
            </a:r>
            <a:r>
              <a:rPr lang="ru-RU" sz="2400" dirty="0" smtClean="0"/>
              <a:t>детей пребывают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без </a:t>
            </a:r>
            <a:r>
              <a:rPr lang="ru-RU" sz="2400" dirty="0"/>
              <a:t>родителей, </a:t>
            </a:r>
            <a:r>
              <a:rPr lang="ru-RU" sz="2400" dirty="0" smtClean="0"/>
              <a:t>некоторые </a:t>
            </a:r>
            <a:r>
              <a:rPr lang="ru-RU" sz="2400" dirty="0"/>
              <a:t>из </a:t>
            </a:r>
            <a:r>
              <a:rPr lang="ru-RU" sz="2400" dirty="0" smtClean="0"/>
              <a:t>них приехали </a:t>
            </a:r>
            <a:r>
              <a:rPr lang="ru-RU" sz="2400" dirty="0"/>
              <a:t>с других районов Забайкальского края. </a:t>
            </a:r>
            <a:endParaRPr sz="2400" dirty="0"/>
          </a:p>
          <a:p>
            <a:pPr algn="just"/>
            <a:r>
              <a:rPr lang="ru-RU" sz="2400" dirty="0"/>
              <a:t>Стресс является причиной выработки большого количества </a:t>
            </a:r>
            <a:r>
              <a:rPr lang="ru-RU" sz="2400" dirty="0" smtClean="0"/>
              <a:t>кортизола*, </a:t>
            </a:r>
            <a:r>
              <a:rPr lang="ru-RU" sz="2400" dirty="0"/>
              <a:t>который обладает рядом отрицательных эффектов при длительном </a:t>
            </a:r>
            <a:r>
              <a:rPr lang="ru-RU" sz="2400" dirty="0" err="1" smtClean="0"/>
              <a:t>персистировании**</a:t>
            </a:r>
            <a:r>
              <a:rPr lang="ru-RU" sz="2400" dirty="0" smtClean="0"/>
              <a:t> </a:t>
            </a:r>
            <a:r>
              <a:rPr lang="ru-RU" sz="2400" dirty="0"/>
              <a:t>в крови.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/>
          </a:p>
          <a:p>
            <a:pPr marL="0" indent="0" algn="just">
              <a:buNone/>
            </a:pPr>
            <a:r>
              <a:rPr lang="ru-RU" dirty="0"/>
              <a:t>* кортизол - это гормон напдпочечников, вырабатываемый во время стресса. </a:t>
            </a:r>
          </a:p>
          <a:p>
            <a:pPr marL="0" indent="0" algn="just">
              <a:buNone/>
            </a:pPr>
            <a:r>
              <a:rPr lang="ru-RU" dirty="0"/>
              <a:t>** персистирование </a:t>
            </a:r>
            <a:r>
              <a:rPr lang="en-US" dirty="0"/>
              <a:t>- </a:t>
            </a:r>
            <a:r>
              <a:rPr lang="ru-RU" dirty="0"/>
              <a:t>от лат. "</a:t>
            </a:r>
            <a:r>
              <a:rPr lang="en-US" dirty="0"/>
              <a:t>persistio</a:t>
            </a:r>
            <a:r>
              <a:rPr lang="ru-RU" dirty="0"/>
              <a:t>"</a:t>
            </a:r>
            <a:r>
              <a:rPr lang="en-US" dirty="0"/>
              <a:t> </a:t>
            </a:r>
            <a:r>
              <a:rPr lang="ru-RU" dirty="0"/>
              <a:t>- постоянно пребывать, оставаться.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5757" y="6166766"/>
            <a:ext cx="3028770" cy="477031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81619" y="4897235"/>
            <a:ext cx="2104108" cy="2062026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224999" y="5934761"/>
            <a:ext cx="1026405" cy="7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ru-RU" dirty="0" smtClean="0"/>
              <a:t>Перспективы проекта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994311" y="1880333"/>
            <a:ext cx="9146377" cy="4195481"/>
          </a:xfrm>
        </p:spPr>
        <p:txBody>
          <a:bodyPr/>
          <a:lstStyle/>
          <a:p>
            <a:r>
              <a:rPr lang="ru-RU" sz="2400" dirty="0" smtClean="0"/>
              <a:t>Больший охват отделений.</a:t>
            </a:r>
            <a:endParaRPr sz="2400" dirty="0"/>
          </a:p>
          <a:p>
            <a:r>
              <a:rPr lang="ru-RU" sz="2400" dirty="0" smtClean="0"/>
              <a:t>Улучшение психоэмоционального состояния детей, находящихся на длительном стационарном лечении и, как следствие, ускорение процесса выздоровления.</a:t>
            </a:r>
          </a:p>
          <a:p>
            <a:r>
              <a:rPr lang="ru-RU" sz="2400" dirty="0" smtClean="0"/>
              <a:t>Распространение методики с волонтерами других регионов и городов.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ru-RU" dirty="0" smtClean="0"/>
              <a:t>Сведенья об основных исполнителях 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249468" y="1689580"/>
            <a:ext cx="9146377" cy="4195481"/>
          </a:xfrm>
        </p:spPr>
        <p:txBody>
          <a:bodyPr/>
          <a:lstStyle/>
          <a:p>
            <a:pPr algn="just"/>
            <a:r>
              <a:rPr lang="ru-RU" dirty="0" smtClean="0"/>
              <a:t>Юсупова </a:t>
            </a:r>
            <a:r>
              <a:rPr lang="ru-RU" dirty="0" err="1" smtClean="0"/>
              <a:t>Чаманора</a:t>
            </a:r>
            <a:r>
              <a:rPr lang="ru-RU" dirty="0" smtClean="0"/>
              <a:t> </a:t>
            </a:r>
            <a:r>
              <a:rPr lang="ru-RU" dirty="0" err="1" smtClean="0"/>
              <a:t>Ашуралиевна</a:t>
            </a:r>
            <a:r>
              <a:rPr lang="ru-RU" dirty="0" smtClean="0"/>
              <a:t> – студентка 5 курса педиатрического факультета ФГБОУ ВО «Читинская государственная медицинская академия» МЗ РФ, руководитель волонтерского отряда «Подари улыбку» ЧГМА, организатор и участник проекта «Дети, не болейте!», преподаватель в секции по робототехнике «Лига роботов» г. Чита.</a:t>
            </a:r>
          </a:p>
          <a:p>
            <a:pPr algn="just"/>
            <a:r>
              <a:rPr lang="ru-RU" dirty="0" smtClean="0"/>
              <a:t>Долгова Любовь Юрьевна – директор секции по робототехнике </a:t>
            </a:r>
            <a:br>
              <a:rPr lang="ru-RU" dirty="0" smtClean="0"/>
            </a:br>
            <a:r>
              <a:rPr lang="ru-RU" dirty="0" smtClean="0"/>
              <a:t>«Лига роботов» г. Чита, идейный организатор.</a:t>
            </a:r>
          </a:p>
          <a:p>
            <a:r>
              <a:rPr lang="ru-RU" dirty="0" smtClean="0"/>
              <a:t>Участники проекта – волонтеры отряда «Подари улыбку» ЧГМА.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7088" y="6186724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5368" y="4824040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09477" y="5915348"/>
            <a:ext cx="1026406" cy="74437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057297" y="1298932"/>
            <a:ext cx="1793812" cy="2052639"/>
          </a:xfrm>
          <a:prstGeom prst="rect">
            <a:avLst/>
          </a:prstGeom>
          <a:ln w="14605"/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355274" y="3100903"/>
            <a:ext cx="1653113" cy="1911413"/>
          </a:xfrm>
          <a:prstGeom prst="rect">
            <a:avLst/>
          </a:prstGeom>
          <a:ln w="19050"/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7980228" y="4824040"/>
            <a:ext cx="2077069" cy="1812428"/>
          </a:xfrm>
          <a:prstGeom prst="rect">
            <a:avLst/>
          </a:prstGeom>
          <a:ln w="1905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ru-RU" dirty="0"/>
              <a:t>Ответы на вопросы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599756" y="1744022"/>
            <a:ext cx="4202565" cy="4198676"/>
          </a:xfrm>
          <a:prstGeom prst="rect">
            <a:avLst/>
          </a:prstGeom>
          <a:ln w="3810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323561" y="630010"/>
            <a:ext cx="6255435" cy="338202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7172482" y="211809"/>
            <a:ext cx="3283564" cy="116431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Социальный </a:t>
            </a:r>
            <a:r>
              <a:rPr lang="ru-RU" b="1" dirty="0" smtClean="0"/>
              <a:t>проект «Дети, не болейте!» </a:t>
            </a:r>
            <a:endParaRPr lang="ru-RU" b="1" dirty="0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056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649646" y="-1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">
          <a:xfrm rot="5400000" flipH="1">
            <a:off x="289456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939245" y="360953"/>
            <a:ext cx="4182722" cy="658778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09896" y="-1241457"/>
            <a:ext cx="2731727" cy="2677093"/>
          </a:xfrm>
          <a:prstGeom prst="rect">
            <a:avLst/>
          </a:prstGeom>
          <a:effectLst/>
        </p:spPr>
      </p:pic>
      <p:pic>
        <p:nvPicPr>
          <p:cNvPr id="10" name="Рисунок 9" descr="Изображение выглядит как стена, человек, внутренний  Автоматически созданное описание"/>
          <p:cNvPicPr>
            <a:picLocks noChangeAspect="1"/>
          </p:cNvPicPr>
          <p:nvPr/>
        </p:nvPicPr>
        <p:blipFill>
          <a:blip r:embed="rId6"/>
          <a:srcRect l="27646" t="478" r="14885" b="-428"/>
          <a:stretch/>
        </p:blipFill>
        <p:spPr>
          <a:xfrm>
            <a:off x="1591199" y="1907977"/>
            <a:ext cx="3735398" cy="427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859189" y="107890"/>
            <a:ext cx="1551310" cy="112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064124" y="146509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Эффекты кортизола :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Снижение уровня кальция и коллагена </a:t>
            </a:r>
            <a:r>
              <a:rPr lang="ru-RU" dirty="0" smtClean="0"/>
              <a:t>(хрупкость </a:t>
            </a:r>
            <a:r>
              <a:rPr lang="ru-RU" dirty="0"/>
              <a:t>костей)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Повышение аппетита  с одновременным снижением уровня инсулина крови </a:t>
            </a:r>
            <a:r>
              <a:rPr lang="ru-RU" dirty="0" smtClean="0"/>
              <a:t>(ожирение</a:t>
            </a:r>
            <a:r>
              <a:rPr lang="ru-RU" dirty="0"/>
              <a:t>, </a:t>
            </a:r>
            <a:r>
              <a:rPr lang="ru-RU" dirty="0" smtClean="0"/>
              <a:t>Сахарный диабет) </a:t>
            </a:r>
            <a:endParaRPr lang="ru-RU" dirty="0"/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Снижение выработки эстрогенов (отложение жира</a:t>
            </a:r>
            <a:r>
              <a:rPr lang="ru-RU" dirty="0" smtClean="0"/>
              <a:t>)</a:t>
            </a:r>
            <a:endParaRPr lang="ru-RU" dirty="0"/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Снижение уровня дофамина и </a:t>
            </a:r>
            <a:r>
              <a:rPr lang="ru-RU" dirty="0" err="1" smtClean="0"/>
              <a:t>серотонина</a:t>
            </a:r>
            <a:r>
              <a:rPr lang="ru-RU" dirty="0" smtClean="0"/>
              <a:t> (гормоны </a:t>
            </a:r>
            <a:r>
              <a:rPr lang="ru-RU" dirty="0"/>
              <a:t>счастья, удовольствия)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Снижение </a:t>
            </a:r>
            <a:r>
              <a:rPr lang="ru-RU" dirty="0" smtClean="0"/>
              <a:t>выработки </a:t>
            </a:r>
            <a:r>
              <a:rPr lang="ru-RU" dirty="0"/>
              <a:t>Т-клеток иммунной системы </a:t>
            </a:r>
            <a:r>
              <a:rPr lang="ru-RU" dirty="0" smtClean="0"/>
              <a:t>(снижение </a:t>
            </a:r>
            <a:r>
              <a:rPr lang="ru-RU" dirty="0"/>
              <a:t>иммунитета)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24223" y="6132533"/>
            <a:ext cx="3028770" cy="477031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32661" y="4885824"/>
            <a:ext cx="2104108" cy="2062026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12012" y="5882144"/>
            <a:ext cx="1026405" cy="7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634347" y="1691742"/>
            <a:ext cx="9787997" cy="4195481"/>
          </a:xfrm>
        </p:spPr>
        <p:txBody>
          <a:bodyPr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ru-RU" sz="2400" dirty="0"/>
              <a:t>Улучшение </a:t>
            </a:r>
            <a:r>
              <a:rPr lang="ru-RU" sz="2400" dirty="0" smtClean="0"/>
              <a:t>психоэмоционального </a:t>
            </a:r>
            <a:r>
              <a:rPr lang="ru-RU" sz="2400" dirty="0"/>
              <a:t>состояния детей, находящихся на длительном стационарном лечении в отделениях </a:t>
            </a:r>
            <a:r>
              <a:rPr lang="ru-RU" sz="2400" dirty="0" err="1"/>
              <a:t>кардиоэндокринологии</a:t>
            </a:r>
            <a:r>
              <a:rPr lang="ru-RU" sz="2400" dirty="0"/>
              <a:t> и ЛОР – отделении ГУЗ "Краевая детская клиническая больница"</a:t>
            </a:r>
            <a:r>
              <a:rPr lang="ru-RU" sz="2400" dirty="0" smtClean="0"/>
              <a:t>,  также </a:t>
            </a:r>
            <a:r>
              <a:rPr lang="ru-RU" sz="2400" dirty="0"/>
              <a:t>в отделении детской онкологии ГУЗ </a:t>
            </a:r>
            <a:r>
              <a:rPr lang="ru-RU" sz="2400" dirty="0" smtClean="0"/>
              <a:t>«Забайкальский краевой </a:t>
            </a:r>
            <a:r>
              <a:rPr lang="ru-RU" sz="2400" dirty="0"/>
              <a:t>онкологический </a:t>
            </a:r>
            <a:r>
              <a:rPr lang="ru-RU" sz="2400" dirty="0" smtClean="0"/>
              <a:t>диспансер" 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26474" y="6077129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37736" y="4905205"/>
            <a:ext cx="2104108" cy="2062026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32159" y="5863759"/>
            <a:ext cx="1026405" cy="7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664451" y="1577032"/>
            <a:ext cx="9764207" cy="4195481"/>
          </a:xfrm>
        </p:spPr>
        <p:txBody>
          <a:bodyPr/>
          <a:lstStyle/>
          <a:p>
            <a:pPr algn="just"/>
            <a:r>
              <a:rPr lang="ru-RU" sz="2400" dirty="0"/>
              <a:t>Отвлечение детей от процесса лечения назначением «дополнительной терапии» в виде «</a:t>
            </a:r>
            <a:r>
              <a:rPr lang="en-US" sz="2400" dirty="0"/>
              <a:t>LEGO</a:t>
            </a:r>
            <a:r>
              <a:rPr lang="ru-RU" sz="2400" dirty="0"/>
              <a:t>-терапии» и </a:t>
            </a:r>
            <a:r>
              <a:rPr lang="en-US" sz="2400" dirty="0"/>
              <a:t> </a:t>
            </a:r>
            <a:r>
              <a:rPr lang="ru-RU" sz="2400" dirty="0"/>
              <a:t>«</a:t>
            </a:r>
            <a:r>
              <a:rPr lang="en-US" sz="2400" dirty="0"/>
              <a:t>ART</a:t>
            </a:r>
            <a:r>
              <a:rPr lang="ru-RU" sz="2400" dirty="0"/>
              <a:t>-терапии». </a:t>
            </a:r>
          </a:p>
          <a:p>
            <a:pPr algn="just"/>
            <a:r>
              <a:rPr lang="ru-RU" sz="2400" dirty="0"/>
              <a:t>Устранение барьера для общения между детьми, установка невербального контакта между собой для адаптации. </a:t>
            </a:r>
          </a:p>
          <a:p>
            <a:pPr algn="just"/>
            <a:r>
              <a:rPr lang="ru-RU" sz="2400" dirty="0"/>
              <a:t>Развитие умственной деятельности в игровой </a:t>
            </a:r>
            <a:r>
              <a:rPr lang="ru-RU" sz="2400" dirty="0" smtClean="0"/>
              <a:t>форме.</a:t>
            </a:r>
            <a:endParaRPr lang="ru-RU" sz="2400" dirty="0"/>
          </a:p>
          <a:p>
            <a:pPr algn="just"/>
            <a:r>
              <a:rPr lang="ru-RU" sz="2400" dirty="0" smtClean="0"/>
              <a:t>Социализация </a:t>
            </a:r>
            <a:r>
              <a:rPr lang="ru-RU" sz="2400" dirty="0"/>
              <a:t>в новой среде.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60756" y="6109151"/>
            <a:ext cx="3201951" cy="504307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0699" y="4853307"/>
            <a:ext cx="2104108" cy="2062026"/>
          </a:xfrm>
          <a:prstGeom prst="rect">
            <a:avLst/>
          </a:prstGeom>
          <a:effectLst/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0748999" y="7458761"/>
            <a:ext cx="1026405" cy="74437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1129999" y="7839761"/>
            <a:ext cx="1026405" cy="74437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367479" y="5926416"/>
            <a:ext cx="1026405" cy="7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Целевая группа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76532" y="1671378"/>
            <a:ext cx="9990082" cy="4195481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ru-RU" sz="2800" dirty="0"/>
              <a:t>дети, находящиеся на длительном стационарном лечении в отделениях </a:t>
            </a:r>
            <a:r>
              <a:rPr lang="ru-RU" sz="2800" dirty="0" err="1"/>
              <a:t>кардиоэндокринологии</a:t>
            </a:r>
            <a:r>
              <a:rPr lang="ru-RU" sz="2800" dirty="0"/>
              <a:t> и ЛОР – отделении ГУЗ "Краевая детская клиническая больница"</a:t>
            </a:r>
            <a:r>
              <a:rPr lang="ru-RU" sz="2800" dirty="0" smtClean="0"/>
              <a:t>,  также </a:t>
            </a:r>
            <a:r>
              <a:rPr lang="ru-RU" sz="2800" dirty="0"/>
              <a:t>в отделении детской онкологии ГУЗ "Краевой онкологический </a:t>
            </a:r>
            <a:r>
              <a:rPr lang="ru-RU" sz="2800" dirty="0" smtClean="0"/>
              <a:t>диспансер".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68260" y="6132678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8100" y="4877834"/>
            <a:ext cx="2104108" cy="2062026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393755" y="5952692"/>
            <a:ext cx="1026406" cy="7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в рамках проекта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839892" y="1753164"/>
            <a:ext cx="8946541" cy="4195481"/>
          </a:xfrm>
        </p:spPr>
        <p:txBody>
          <a:bodyPr/>
          <a:lstStyle/>
          <a:p>
            <a:r>
              <a:rPr lang="ru-RU" sz="2400" dirty="0"/>
              <a:t>Чередование </a:t>
            </a:r>
            <a:r>
              <a:rPr lang="en-US" sz="2400" dirty="0"/>
              <a:t>LEGO- </a:t>
            </a:r>
            <a:r>
              <a:rPr lang="ru-RU" sz="2400" dirty="0"/>
              <a:t>и</a:t>
            </a:r>
            <a:r>
              <a:rPr lang="en-US" sz="2400" dirty="0"/>
              <a:t> ART</a:t>
            </a:r>
            <a:r>
              <a:rPr lang="ru-RU" sz="2400" dirty="0"/>
              <a:t>-терапии каждую среду. </a:t>
            </a:r>
            <a:endParaRPr sz="2400" dirty="0"/>
          </a:p>
          <a:p>
            <a:r>
              <a:rPr lang="ru-RU" sz="2400" dirty="0"/>
              <a:t>Разработка и проведение мероприятий (подготовка оборудования, презентации для сборки на конструкторах "</a:t>
            </a:r>
            <a:r>
              <a:rPr lang="en-US" sz="2400" dirty="0"/>
              <a:t>LEGO</a:t>
            </a:r>
            <a:r>
              <a:rPr lang="ru-RU" sz="2400" dirty="0"/>
              <a:t> </a:t>
            </a:r>
            <a:r>
              <a:rPr lang="en-US" sz="2400" dirty="0"/>
              <a:t>Education WeDo </a:t>
            </a:r>
            <a:r>
              <a:rPr lang="ru-RU" sz="2400" dirty="0"/>
              <a:t>2.0" и дополнительного материала к нему, закупка необходимого инвентаря и написание сценария мероприятия на </a:t>
            </a:r>
            <a:r>
              <a:rPr lang="en-US" sz="2400" dirty="0"/>
              <a:t>ART</a:t>
            </a:r>
            <a:r>
              <a:rPr lang="ru-RU" sz="2400" dirty="0"/>
              <a:t> - терапию, согласование мероприятия для детей с краевого онколлогического диспансера совместно с воспитателем и </a:t>
            </a:r>
            <a:r>
              <a:rPr lang="ru-RU" sz="2400" dirty="0" smtClean="0"/>
              <a:t>психологом </a:t>
            </a:r>
            <a:r>
              <a:rPr lang="ru-RU" sz="2400" dirty="0"/>
              <a:t>отделения).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LEGO-</a:t>
            </a:r>
            <a:r>
              <a:rPr lang="ru-RU" dirty="0"/>
              <a:t>терапия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048811" y="1625996"/>
            <a:ext cx="8946541" cy="4195481"/>
          </a:xfrm>
        </p:spPr>
        <p:txBody>
          <a:bodyPr/>
          <a:lstStyle/>
          <a:p>
            <a:pPr algn="just"/>
            <a:r>
              <a:rPr lang="ru-RU" sz="2400" dirty="0"/>
              <a:t>Обсуждение темы конструирования </a:t>
            </a:r>
            <a:r>
              <a:rPr lang="ru-RU" sz="2400" dirty="0" smtClean="0"/>
              <a:t>(расширение </a:t>
            </a:r>
            <a:r>
              <a:rPr lang="ru-RU" sz="2400" dirty="0"/>
              <a:t>кругозора, </a:t>
            </a:r>
            <a:r>
              <a:rPr lang="ru-RU" sz="2400" dirty="0" smtClean="0"/>
              <a:t>общей эрудиции) .</a:t>
            </a:r>
            <a:endParaRPr sz="2400"/>
          </a:p>
          <a:p>
            <a:pPr algn="just"/>
            <a:r>
              <a:rPr lang="ru-RU" sz="2400" dirty="0" smtClean="0"/>
              <a:t> Сборка конструкции (развитие мелкой моторики).</a:t>
            </a:r>
            <a:endParaRPr sz="2400"/>
          </a:p>
          <a:p>
            <a:pPr algn="just"/>
            <a:r>
              <a:rPr lang="ru-RU" sz="2400" dirty="0" smtClean="0"/>
              <a:t>Вербальный и невербальный контакт во время конструирования (социализация, отвлечение от стрессов, связанных с инъекциями и др.).  </a:t>
            </a:r>
            <a:endParaRPr sz="2400"/>
          </a:p>
          <a:p>
            <a:r>
              <a:rPr lang="ru-RU" sz="2400" dirty="0" smtClean="0"/>
              <a:t>Распределение ролей во время сборки ( одтин член команды листает слайд презентации со сборкой, другой находит и подает деталь, следующий все соединяет, затем ребята меняется ролями) 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LEGO-</a:t>
            </a:r>
            <a:r>
              <a:rPr lang="ru-RU" dirty="0"/>
              <a:t>терапия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0068" y="6114056"/>
            <a:ext cx="3201951" cy="504307"/>
          </a:xfrm>
          <a:prstGeom prst="rect">
            <a:avLst/>
          </a:prstGeom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54982" y="4787707"/>
            <a:ext cx="2243656" cy="2198783"/>
          </a:xfrm>
          <a:prstGeom prst="rect">
            <a:avLst/>
          </a:prstGeom>
          <a:effectLst/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401840" y="5951682"/>
            <a:ext cx="1026406" cy="7443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239238" y="1691750"/>
            <a:ext cx="3801914" cy="3801914"/>
          </a:xfrm>
          <a:prstGeom prst="rect">
            <a:avLst/>
          </a:prstGeom>
          <a:ln w="14605"/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438299" y="1702531"/>
            <a:ext cx="4934537" cy="3788520"/>
          </a:xfrm>
          <a:prstGeom prst="rect">
            <a:avLst/>
          </a:prstGeom>
          <a:ln w="12700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728</Words>
  <Application>Microsoft Office PowerPoint</Application>
  <PresentationFormat>Произвольный</PresentationFormat>
  <Paragraphs>94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Ион</vt:lpstr>
      <vt:lpstr> «Дети, не болейте» </vt:lpstr>
      <vt:lpstr>Актуальность</vt:lpstr>
      <vt:lpstr>Актуальность</vt:lpstr>
      <vt:lpstr>Цель проекта</vt:lpstr>
      <vt:lpstr>Задачи проекта</vt:lpstr>
      <vt:lpstr>Целевая группа</vt:lpstr>
      <vt:lpstr>Деятельность в рамках проекта </vt:lpstr>
      <vt:lpstr>LEGO-терапия </vt:lpstr>
      <vt:lpstr>LEGO-терапия </vt:lpstr>
      <vt:lpstr>LEGO-терапия </vt:lpstr>
      <vt:lpstr>LEGO-терапия </vt:lpstr>
      <vt:lpstr>LEGO-терапия </vt:lpstr>
      <vt:lpstr>ART-терапия </vt:lpstr>
      <vt:lpstr>ART-терапия </vt:lpstr>
      <vt:lpstr>ART-терапия </vt:lpstr>
      <vt:lpstr>ART-терапия </vt:lpstr>
      <vt:lpstr>ART-терапия </vt:lpstr>
      <vt:lpstr>Сроки реализации </vt:lpstr>
      <vt:lpstr>Финансирование </vt:lpstr>
      <vt:lpstr>Перспективы проекта </vt:lpstr>
      <vt:lpstr>Сведенья об основных исполнителях  </vt:lpstr>
      <vt:lpstr>Ответы на вопросы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не болейте</dc:title>
  <dc:creator>Liga Robotov</dc:creator>
  <cp:lastModifiedBy>YAMETE</cp:lastModifiedBy>
  <cp:revision>21</cp:revision>
  <dcterms:created xsi:type="dcterms:W3CDTF">2019-04-24T13:41:53Z</dcterms:created>
  <dcterms:modified xsi:type="dcterms:W3CDTF">2019-07-11T02:04:51Z</dcterms:modified>
</cp:coreProperties>
</file>